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27"/>
  </p:notesMasterIdLst>
  <p:handoutMasterIdLst>
    <p:handoutMasterId r:id="rId28"/>
  </p:handoutMasterIdLst>
  <p:sldIdLst>
    <p:sldId id="476" r:id="rId2"/>
    <p:sldId id="475" r:id="rId3"/>
    <p:sldId id="486" r:id="rId4"/>
    <p:sldId id="478" r:id="rId5"/>
    <p:sldId id="487" r:id="rId6"/>
    <p:sldId id="482" r:id="rId7"/>
    <p:sldId id="501" r:id="rId8"/>
    <p:sldId id="490" r:id="rId9"/>
    <p:sldId id="494" r:id="rId10"/>
    <p:sldId id="491" r:id="rId11"/>
    <p:sldId id="493" r:id="rId12"/>
    <p:sldId id="492" r:id="rId13"/>
    <p:sldId id="499" r:id="rId14"/>
    <p:sldId id="502" r:id="rId15"/>
    <p:sldId id="500" r:id="rId16"/>
    <p:sldId id="480" r:id="rId17"/>
    <p:sldId id="484" r:id="rId18"/>
    <p:sldId id="485" r:id="rId19"/>
    <p:sldId id="488" r:id="rId20"/>
    <p:sldId id="495" r:id="rId21"/>
    <p:sldId id="496" r:id="rId22"/>
    <p:sldId id="483" r:id="rId23"/>
    <p:sldId id="498" r:id="rId24"/>
    <p:sldId id="497" r:id="rId25"/>
    <p:sldId id="479" r:id="rId26"/>
  </p:sldIdLst>
  <p:sldSz cx="9144000" cy="6858000" type="letter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54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clrMru>
    <a:srgbClr val="E4B1D4"/>
    <a:srgbClr val="E6B5D5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851" autoAdjust="0"/>
    <p:restoredTop sz="68900" autoAdjust="0"/>
  </p:normalViewPr>
  <p:slideViewPr>
    <p:cSldViewPr>
      <p:cViewPr varScale="1">
        <p:scale>
          <a:sx n="45" d="100"/>
          <a:sy n="45" d="100"/>
        </p:scale>
        <p:origin x="1048" y="192"/>
      </p:cViewPr>
      <p:guideLst>
        <p:guide orient="horz" pos="254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720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06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06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charset="0"/>
              </a:defRPr>
            </a:lvl1pPr>
          </a:lstStyle>
          <a:p>
            <a:fld id="{08073646-1C4A-4721-B3F5-586AE131832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297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503363" y="720725"/>
            <a:ext cx="4119562" cy="3089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3962400"/>
            <a:ext cx="5851525" cy="491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4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charset="0"/>
              </a:defRPr>
            </a:lvl1pPr>
          </a:lstStyle>
          <a:p>
            <a:fld id="{261C154A-8278-49E9-8F8D-CE2B7335DD4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5116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ts val="1000"/>
      </a:spcBef>
      <a:spcAft>
        <a:spcPct val="0"/>
      </a:spcAft>
      <a:defRPr sz="1000" kern="1200">
        <a:solidFill>
          <a:schemeClr val="tx1"/>
        </a:solidFill>
        <a:latin typeface="Times New Roman" pitchFamily="18" charset="0"/>
        <a:ea typeface="Arial" charset="0"/>
        <a:cs typeface="Arial" charset="0"/>
      </a:defRPr>
    </a:lvl1pPr>
    <a:lvl2pPr marL="182563" indent="-90488" algn="l" rtl="0" eaLnBrk="0" fontAlgn="base" hangingPunct="0">
      <a:spcBef>
        <a:spcPct val="0"/>
      </a:spcBef>
      <a:spcAft>
        <a:spcPct val="0"/>
      </a:spcAft>
      <a:buFont typeface="Arial" charset="0"/>
      <a:buChar char="•"/>
      <a:defRPr sz="1000" kern="1200">
        <a:solidFill>
          <a:schemeClr val="tx1"/>
        </a:solidFill>
        <a:latin typeface="Times New Roman" pitchFamily="18" charset="0"/>
        <a:ea typeface="Arial" charset="0"/>
        <a:cs typeface="Arial" charset="0"/>
      </a:defRPr>
    </a:lvl2pPr>
    <a:lvl3pPr marL="914400" algn="l" rtl="0" eaLnBrk="0" fontAlgn="base" hangingPunct="0">
      <a:spcBef>
        <a:spcPts val="1000"/>
      </a:spcBef>
      <a:spcAft>
        <a:spcPct val="0"/>
      </a:spcAft>
      <a:defRPr sz="1000" kern="1200">
        <a:solidFill>
          <a:schemeClr val="tx1"/>
        </a:solidFill>
        <a:latin typeface="Times New Roman" pitchFamily="18" charset="0"/>
        <a:ea typeface="Arial" charset="0"/>
        <a:cs typeface="Arial" charset="0"/>
      </a:defRPr>
    </a:lvl3pPr>
    <a:lvl4pPr marL="1371600" algn="l" rtl="0" eaLnBrk="0" fontAlgn="base" hangingPunct="0">
      <a:spcBef>
        <a:spcPts val="1000"/>
      </a:spcBef>
      <a:spcAft>
        <a:spcPct val="0"/>
      </a:spcAft>
      <a:defRPr sz="1000" kern="1200">
        <a:solidFill>
          <a:schemeClr val="tx1"/>
        </a:solidFill>
        <a:latin typeface="Times New Roman" pitchFamily="18" charset="0"/>
        <a:ea typeface="Arial" charset="0"/>
        <a:cs typeface="Arial" charset="0"/>
      </a:defRPr>
    </a:lvl4pPr>
    <a:lvl5pPr marL="1828800" algn="l" rtl="0" eaLnBrk="0" fontAlgn="base" hangingPunct="0">
      <a:spcBef>
        <a:spcPts val="1000"/>
      </a:spcBef>
      <a:spcAft>
        <a:spcPct val="0"/>
      </a:spcAft>
      <a:defRPr sz="1000" kern="1200">
        <a:solidFill>
          <a:schemeClr val="tx1"/>
        </a:solidFill>
        <a:latin typeface="Times New Roman" pitchFamily="18" charset="0"/>
        <a:ea typeface="Arial" charset="0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of Philip </a:t>
            </a:r>
            <a:r>
              <a:rPr lang="en-US" dirty="0" err="1" smtClean="0"/>
              <a:t>Guo’s</a:t>
            </a:r>
            <a:r>
              <a:rPr lang="en-US" dirty="0" smtClean="0"/>
              <a:t> first web pages from</a:t>
            </a:r>
            <a:r>
              <a:rPr lang="en-US" baseline="0" dirty="0" smtClean="0"/>
              <a:t> </a:t>
            </a:r>
            <a:r>
              <a:rPr lang="en-US" dirty="0" smtClean="0"/>
              <a:t>November</a:t>
            </a:r>
            <a:r>
              <a:rPr lang="en-US" baseline="0" dirty="0" smtClean="0"/>
              <a:t> 1997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C154A-8278-49E9-8F8D-CE2B7335DD4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 over the </a:t>
            </a:r>
            <a:r>
              <a:rPr lang="en-US" dirty="0" err="1" smtClean="0"/>
              <a:t>blog</a:t>
            </a:r>
            <a:r>
              <a:rPr lang="en-US" dirty="0" smtClean="0"/>
              <a:t> post</a:t>
            </a:r>
            <a:r>
              <a:rPr lang="en-US" baseline="0" dirty="0" smtClean="0"/>
              <a:t> associated with this paper: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labinthewild.org/blog.php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Quantifying Visual Preferences Around the World</a:t>
            </a:r>
          </a:p>
          <a:p>
            <a:r>
              <a:rPr lang="en-US" dirty="0" err="1" smtClean="0"/>
              <a:t>Reinecke</a:t>
            </a:r>
            <a:r>
              <a:rPr lang="en-US" dirty="0" smtClean="0"/>
              <a:t> and </a:t>
            </a:r>
            <a:r>
              <a:rPr lang="en-US" dirty="0" err="1" smtClean="0"/>
              <a:t>Gajos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dirty="0" smtClean="0"/>
              <a:t>CHI</a:t>
            </a:r>
            <a:r>
              <a:rPr lang="en-US" baseline="0" dirty="0" smtClean="0"/>
              <a:t> 2014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C154A-8278-49E9-8F8D-CE2B7335DD4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90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Avoid oversaturated</a:t>
            </a:r>
            <a:r>
              <a:rPr lang="en-US" baseline="0" dirty="0" smtClean="0"/>
              <a:t> colors</a:t>
            </a:r>
          </a:p>
          <a:p>
            <a:r>
              <a:rPr lang="en-US" baseline="0" dirty="0" smtClean="0"/>
              <a:t>Avoid too many colors</a:t>
            </a:r>
          </a:p>
          <a:p>
            <a:r>
              <a:rPr lang="en-US" baseline="0" dirty="0" smtClean="0"/>
              <a:t>Avoid picking colors with no contrast</a:t>
            </a:r>
          </a:p>
          <a:p>
            <a:r>
              <a:rPr lang="en-US" baseline="0" dirty="0" smtClean="0"/>
              <a:t>External consistency / expectations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Colors from photos</a:t>
            </a:r>
          </a:p>
          <a:p>
            <a:r>
              <a:rPr lang="en-US" baseline="0" dirty="0" smtClean="0"/>
              <a:t>One color and shades of gray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C154A-8278-49E9-8F8D-CE2B7335DD4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364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/>
              <a:t>http://</a:t>
            </a:r>
            <a:r>
              <a:rPr lang="en-US" sz="1000" dirty="0" err="1" smtClean="0"/>
              <a:t>www.google.com</a:t>
            </a:r>
            <a:r>
              <a:rPr lang="en-US" sz="1000" dirty="0" smtClean="0"/>
              <a:t>/design/spec/style/</a:t>
            </a:r>
            <a:r>
              <a:rPr lang="en-US" sz="1000" dirty="0" err="1" smtClean="0"/>
              <a:t>color.html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C154A-8278-49E9-8F8D-CE2B7335DD4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3733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/>
              <a:t>https://</a:t>
            </a:r>
            <a:r>
              <a:rPr lang="en-US" sz="1000" dirty="0" err="1" smtClean="0"/>
              <a:t>courses.csail.mit.edu</a:t>
            </a:r>
            <a:r>
              <a:rPr lang="en-US" sz="1000" dirty="0" smtClean="0"/>
              <a:t>/6.831/form/</a:t>
            </a:r>
            <a:r>
              <a:rPr lang="en-US" sz="1000" dirty="0" err="1" smtClean="0"/>
              <a:t>form.py?formkey</a:t>
            </a:r>
            <a:r>
              <a:rPr lang="en-US" sz="1000" dirty="0" smtClean="0"/>
              <a:t>=17h0rY-WLfZ5t4-K45crhh_f7YsO4QbqIb8RibZ6WIVk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C154A-8278-49E9-8F8D-CE2B7335DD4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331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C154A-8278-49E9-8F8D-CE2B7335DD4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34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03363" y="720725"/>
            <a:ext cx="4119562" cy="3089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17B50-B670-7F49-AEA8-68033F7E03C7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180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14E4CE-B60C-BB4E-AF0C-F48E51E482D9}" type="slidenum">
              <a:rPr lang="en-US"/>
              <a:pPr/>
              <a:t>2</a:t>
            </a:fld>
            <a:endParaRPr lang="en-US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1763" y="720725"/>
            <a:ext cx="4017962" cy="3013075"/>
          </a:xfrm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1"/>
                </a:solidFill>
                <a:latin typeface="Times New Roman" charset="0"/>
                <a:ea typeface="Arial" charset="0"/>
              </a:rPr>
              <a:t>Our Hall of Shame candidate for the day is this dialog box from Adaptec Easy CD Creator, which appears at the end of burning a CD.  The top image shows the dialog when the CD was burned successfully; the bottom image shows what it looks like when there was an error.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  <a:latin typeface="Times New Roman" charset="0"/>
                <a:ea typeface="Arial" charset="0"/>
              </a:rPr>
              <a:t>What does the squint test tell you about these dialogs</a:t>
            </a:r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Arial" charset="0"/>
              </a:rPr>
              <a:t>? How could they use the color visual</a:t>
            </a:r>
            <a:r>
              <a:rPr lang="en-US" baseline="0" dirty="0" smtClean="0">
                <a:solidFill>
                  <a:schemeClr val="tx1"/>
                </a:solidFill>
                <a:latin typeface="Times New Roman" charset="0"/>
                <a:ea typeface="Arial" charset="0"/>
              </a:rPr>
              <a:t> variable </a:t>
            </a:r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Arial" charset="0"/>
              </a:rPr>
              <a:t>better?</a:t>
            </a:r>
            <a:endParaRPr lang="en-US" dirty="0">
              <a:solidFill>
                <a:schemeClr val="tx1"/>
              </a:solidFill>
              <a:latin typeface="Times New Roman" charset="0"/>
              <a:ea typeface="Arial" charset="0"/>
            </a:endParaRPr>
          </a:p>
          <a:p>
            <a:pPr eaLnBrk="1" hangingPunct="1"/>
            <a:r>
              <a:rPr lang="en-US" dirty="0">
                <a:solidFill>
                  <a:schemeClr val="tx1"/>
                </a:solidFill>
                <a:latin typeface="Times New Roman" charset="0"/>
                <a:ea typeface="Arial" charset="0"/>
              </a:rPr>
              <a:t>The key problem is the </a:t>
            </a:r>
            <a:r>
              <a:rPr lang="en-US" b="1" dirty="0">
                <a:solidFill>
                  <a:schemeClr val="tx1"/>
                </a:solidFill>
                <a:latin typeface="Times New Roman" charset="0"/>
                <a:ea typeface="Arial" charset="0"/>
              </a:rPr>
              <a:t>lack of contrast</a:t>
            </a:r>
            <a:r>
              <a:rPr lang="en-US" dirty="0">
                <a:solidFill>
                  <a:schemeClr val="tx1"/>
                </a:solidFill>
                <a:latin typeface="Times New Roman" charset="0"/>
                <a:ea typeface="Arial" charset="0"/>
              </a:rPr>
              <a:t> between these two states.  Success or failure of CD burning is important enough to the user that it should be obvious at a glance.  But these two dialogs look identical at a glance.  How can we tell?  Use the </a:t>
            </a:r>
            <a:r>
              <a:rPr lang="en-US" b="1" dirty="0">
                <a:solidFill>
                  <a:schemeClr val="tx1"/>
                </a:solidFill>
                <a:latin typeface="Times New Roman" charset="0"/>
                <a:ea typeface="Arial" charset="0"/>
              </a:rPr>
              <a:t>squint test</a:t>
            </a:r>
            <a:r>
              <a:rPr lang="en-US" dirty="0">
                <a:solidFill>
                  <a:schemeClr val="tx1"/>
                </a:solidFill>
                <a:latin typeface="Times New Roman" charset="0"/>
                <a:ea typeface="Arial" charset="0"/>
              </a:rPr>
              <a:t>, which we talked about in the graphic design lecture.  When you’re squinting, you see some labels, a big filled progress bar, a roundish icon with a blob of red, and three buttons.  All the details, particularly the text of the messages and the exact shapes of the red blob, are fuzzed out. This simulates what a user would see at a quick glance, and it shows that the graphic design doesn’t convey the contrast.</a:t>
            </a:r>
          </a:p>
          <a:p>
            <a:pPr eaLnBrk="1" hangingPunct="1"/>
            <a:r>
              <a:rPr lang="en-US" dirty="0">
                <a:solidFill>
                  <a:schemeClr val="tx1"/>
                </a:solidFill>
                <a:latin typeface="Times New Roman" charset="0"/>
                <a:ea typeface="Arial" charset="0"/>
              </a:rPr>
              <a:t>One improvement would change the check mark to another color, say green or black.  Using red for OK seems </a:t>
            </a:r>
            <a:r>
              <a:rPr lang="en-US" b="1" dirty="0">
                <a:solidFill>
                  <a:schemeClr val="tx1"/>
                </a:solidFill>
                <a:latin typeface="Times New Roman" charset="0"/>
                <a:ea typeface="Arial" charset="0"/>
              </a:rPr>
              <a:t>inconsistent</a:t>
            </a:r>
            <a:r>
              <a:rPr lang="en-US" dirty="0">
                <a:solidFill>
                  <a:schemeClr val="tx1"/>
                </a:solidFill>
                <a:latin typeface="Times New Roman" charset="0"/>
                <a:ea typeface="Arial" charset="0"/>
              </a:rPr>
              <a:t> with the real world, anyway.  But designs that differ only in red and green wouldn’t pass the squint test for color-blind users.</a:t>
            </a:r>
          </a:p>
          <a:p>
            <a:pPr eaLnBrk="1" hangingPunct="1"/>
            <a:r>
              <a:rPr lang="en-US" dirty="0">
                <a:solidFill>
                  <a:schemeClr val="tx1"/>
                </a:solidFill>
                <a:latin typeface="Times New Roman" charset="0"/>
                <a:ea typeface="Arial" charset="0"/>
              </a:rPr>
              <a:t>Another improvement might remove the completed progress bar from the error dialog, perhaps replacing it with a big white text box containing a more detailed description of the problem.  That would clearly pass the squint test, and make errors much more noticeable.</a:t>
            </a:r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261C154A-8278-49E9-8F8D-CE2B7335DD43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390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03363" y="720725"/>
            <a:ext cx="4119562" cy="3089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17B50-B670-7F49-AEA8-68033F7E03C7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747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EAAA3E-58DD-7545-9E3D-63F9A7CAA8FB}" type="slidenum">
              <a:rPr lang="en-US"/>
              <a:pPr/>
              <a:t>5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03363" y="720725"/>
            <a:ext cx="4119562" cy="3089275"/>
          </a:xfrm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086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E82ADB-B0D1-7049-8E81-5A15AC209210}" type="slidenum">
              <a:rPr lang="en-US"/>
              <a:pPr/>
              <a:t>6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03363" y="720725"/>
            <a:ext cx="4119562" cy="3089275"/>
          </a:xfrm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1000" dirty="0" smtClean="0">
              <a:latin typeface="Times New Roman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641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E82ADB-B0D1-7049-8E81-5A15AC209210}" type="slidenum">
              <a:rPr lang="en-US"/>
              <a:pPr/>
              <a:t>7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03363" y="720725"/>
            <a:ext cx="4119562" cy="3089275"/>
          </a:xfrm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1000" dirty="0" smtClean="0">
              <a:latin typeface="Times New Roman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418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Arial" charset="0"/>
                <a:cs typeface="Arial" charset="0"/>
              </a:rPr>
              <a:t>As part of his comeback strategy for Apple, Jobs unveiled the unique, transparent, curvy and colorful "</a:t>
            </a:r>
            <a:r>
              <a:rPr lang="en-US" sz="1000" b="0" i="0" kern="120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Arial" charset="0"/>
                <a:cs typeface="Arial" charset="0"/>
              </a:rPr>
              <a:t>Bondi</a:t>
            </a:r>
            <a:r>
              <a:rPr lang="en-US" sz="10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Arial" charset="0"/>
                <a:cs typeface="Arial" charset="0"/>
              </a:rPr>
              <a:t> Blue" design of the first iMac G3. Advertisements for the all-in-one computer portrayed it as "Chic. Not geek.”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10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Arial" charset="0"/>
                <a:cs typeface="Arial" charset="0"/>
              </a:rPr>
              <a:t>"The whole thing is translucent, you can see into it — it's so cool," Jobs said onstage, as all sides of the iMac were being shown to the audience via a wireless camera. "The back of this thing looks better than the front of the other guys'," he went on to say.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10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Arial" charset="0"/>
                <a:cs typeface="Arial" charset="0"/>
              </a:rPr>
              <a:t>Apple also pushed the fresh look of the new iMac in a series of commercials featuring the voice of actor Jeff </a:t>
            </a:r>
            <a:r>
              <a:rPr lang="en-US" sz="1000" b="0" i="0" kern="120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Arial" charset="0"/>
                <a:cs typeface="Arial" charset="0"/>
              </a:rPr>
              <a:t>Goldblum</a:t>
            </a:r>
            <a:r>
              <a:rPr lang="en-US" sz="10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Arial" charset="0"/>
                <a:cs typeface="Arial" charset="0"/>
              </a:rPr>
              <a:t>. In one television spot, </a:t>
            </a:r>
            <a:r>
              <a:rPr lang="en-US" sz="1000" b="0" i="0" kern="120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Arial" charset="0"/>
                <a:cs typeface="Arial" charset="0"/>
              </a:rPr>
              <a:t>Goldblum</a:t>
            </a:r>
            <a:r>
              <a:rPr lang="en-US" sz="10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Arial" charset="0"/>
                <a:cs typeface="Arial" charset="0"/>
              </a:rPr>
              <a:t> noted that the iMac was "more colorful" than the competition currently on the market. 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10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Arial" charset="0"/>
                <a:cs typeface="Arial" charset="0"/>
              </a:rPr>
              <a:t>Of course, the key to Apple's strategy with the first iMac "G3" was not just its color. The desktop was also somewhat controversial at the time for omitting a 3.5-inch floppy disk drive — a legacy feature that virtually all computers at the time included.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10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Arial" charset="0"/>
                <a:cs typeface="Arial" charset="0"/>
              </a:rPr>
              <a:t>But colors became even more important to the G3 iMac in January of 1999, when the "</a:t>
            </a:r>
            <a:r>
              <a:rPr lang="en-US" sz="1000" b="0" i="0" kern="120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Arial" charset="0"/>
                <a:cs typeface="Arial" charset="0"/>
              </a:rPr>
              <a:t>Bondi</a:t>
            </a:r>
            <a:r>
              <a:rPr lang="en-US" sz="10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Arial" charset="0"/>
                <a:cs typeface="Arial" charset="0"/>
              </a:rPr>
              <a:t> Blue" shade was replaced with blueberry, strawberry, tangerine, grape and lime. In all, the iMac G3 was eventually released in a total of 13 different "flavors," which also included graphite, ruby, sage, snow, indigo, and the </a:t>
            </a:r>
            <a:r>
              <a:rPr lang="en-US" sz="1000" b="0" i="0" kern="120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Arial" charset="0"/>
                <a:cs typeface="Arial" charset="0"/>
              </a:rPr>
              <a:t>psychadelic</a:t>
            </a:r>
            <a:r>
              <a:rPr lang="en-US" sz="10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Arial" charset="0"/>
                <a:cs typeface="Arial" charset="0"/>
              </a:rPr>
              <a:t> "Flower Power" and "Blue Dalmatian" configurations.</a:t>
            </a:r>
          </a:p>
          <a:p>
            <a:endParaRPr lang="en-US" sz="1000" b="0" i="0" kern="1200" dirty="0" smtClean="0">
              <a:solidFill>
                <a:schemeClr val="tx1"/>
              </a:solidFill>
              <a:effectLst/>
              <a:latin typeface="Times New Roman" pitchFamily="18" charset="0"/>
              <a:ea typeface="Arial" charset="0"/>
              <a:cs typeface="Arial" charset="0"/>
            </a:endParaRPr>
          </a:p>
          <a:p>
            <a:r>
              <a:rPr lang="en-US" dirty="0" smtClean="0"/>
              <a:t>Apple's iMac G3 was released in a total of 13 different "flavors," making it one of the most colorful products in the company's history.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C154A-8278-49E9-8F8D-CE2B7335DD4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494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C154A-8278-49E9-8F8D-CE2B7335DD4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54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Spring 2013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6.813/6.831 User Interface Design and Implementation</a:t>
            </a: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BCEAB8-06A5-4674-AF58-2362FC21A00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Spring 2013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6.813/6.831 User Interface Design and Implementation</a:t>
            </a: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48B2B5-41D7-4159-90FD-04EC08CDB5C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8450" y="152400"/>
            <a:ext cx="2114550" cy="594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6191250" cy="5943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Spring 2013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6.813/6.831 User Interface Design and Implementation</a:t>
            </a: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9A3D2C-E7B0-41F9-B6D9-1DC15535461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Spring 2013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6.813/6.831 User Interface Design and Implementation</a:t>
            </a: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BF3C87-60DA-48BB-AE3C-B67AEA40402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Spring 2013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6.813/6.831 User Interface Design and Implementation</a:t>
            </a: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D02BFE-7271-4A80-94B1-FD65C6DFD2D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Spring 2013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6.813/6.831 User Interface Design and Implementation</a:t>
            </a: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60131C0-6659-4378-84D7-9E75C1B357D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Spring 2013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6.813/6.831 User Interface Design and Implementation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AC1F09-2D7A-445F-A3D4-12F5B47D9B7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Spring 2013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6.813/6.831 User Interface Design and Implementation</a:t>
            </a: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1927E9-FA1F-408A-B600-8D851381034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Spring 2013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6.813/6.831 User Interface Design and Implementation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65F683-D6B1-41F4-BD57-49C8073962A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Spring 2013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6.813/6.831 User Interface Design and Implementation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69B0E4-5AD4-4B74-8A1A-60581190802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Spring 2013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6.813/6.831 User Interface Design and Implementation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1FF7C6-2E5B-4C40-A5DE-8BE7C4685FD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Spring 2013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6.813/6.831 User Interface Design and Implementation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1F7454-AB04-4E8F-A161-493FBE9E57F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8458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71600"/>
            <a:ext cx="77724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3414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1371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+mn-ea"/>
              </a:defRPr>
            </a:lvl1pPr>
          </a:lstStyle>
          <a:p>
            <a:pPr>
              <a:defRPr/>
            </a:pPr>
            <a:r>
              <a:rPr lang="en-US" smtClean="0"/>
              <a:t>Spring 2013</a:t>
            </a:r>
            <a:endParaRPr lang="en-US"/>
          </a:p>
        </p:txBody>
      </p:sp>
      <p:sp>
        <p:nvSpPr>
          <p:cNvPr id="13415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905000" y="6245225"/>
            <a:ext cx="5562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+mn-ea"/>
              </a:defRPr>
            </a:lvl1pPr>
          </a:lstStyle>
          <a:p>
            <a:pPr>
              <a:defRPr/>
            </a:pPr>
            <a:r>
              <a:rPr lang="en-US" smtClean="0"/>
              <a:t>6.813/6.831 User Interface Design and Implementation</a:t>
            </a:r>
            <a:endParaRPr lang="en-US"/>
          </a:p>
        </p:txBody>
      </p:sp>
      <p:sp>
        <p:nvSpPr>
          <p:cNvPr id="13415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43800" y="6245225"/>
            <a:ext cx="11430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D11FD525-82AD-4D83-90EB-0F743BF092C6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+mj-lt"/>
          <a:ea typeface="ＭＳ Ｐゴシック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 Black" pitchFamily="34" charset="0"/>
          <a:ea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 Black" pitchFamily="34" charset="0"/>
          <a:ea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 Black" pitchFamily="34" charset="0"/>
          <a:ea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 Black" pitchFamily="34" charset="0"/>
          <a:ea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 Black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 Black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 Black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Arial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16</a:t>
            </a:r>
            <a:r>
              <a:rPr lang="en-US" dirty="0" smtClean="0"/>
              <a:t>: Color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1686"/>
            <a:ext cx="9144000" cy="602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33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Metaphor &amp; Consistency</a:t>
            </a:r>
            <a:endParaRPr lang="en-US" dirty="0"/>
          </a:p>
        </p:txBody>
      </p:sp>
      <p:pic>
        <p:nvPicPr>
          <p:cNvPr id="4" name="Picture 3" descr="Screen Shot 2015-04-02 at 2.02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64" y="3566661"/>
            <a:ext cx="3048000" cy="952500"/>
          </a:xfrm>
          <a:prstGeom prst="rect">
            <a:avLst/>
          </a:prstGeom>
        </p:spPr>
      </p:pic>
      <p:pic>
        <p:nvPicPr>
          <p:cNvPr id="5" name="Picture 4" descr="Screen Shot 2015-04-02 at 2.03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86000"/>
            <a:ext cx="3051464" cy="10012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1905000"/>
            <a:ext cx="2654300" cy="3060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18991" y="2158077"/>
            <a:ext cx="102784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Stop</a:t>
            </a:r>
          </a:p>
          <a:p>
            <a:pPr algn="ctr"/>
            <a:endParaRPr lang="en-US" sz="3200" dirty="0" smtClean="0"/>
          </a:p>
          <a:p>
            <a:pPr algn="ctr"/>
            <a:r>
              <a:rPr lang="en-US" sz="3200" dirty="0" smtClean="0"/>
              <a:t>Wait</a:t>
            </a:r>
          </a:p>
          <a:p>
            <a:pPr algn="ctr"/>
            <a:endParaRPr lang="en-US" sz="3200" dirty="0" smtClean="0"/>
          </a:p>
          <a:p>
            <a:pPr algn="ctr"/>
            <a:r>
              <a:rPr lang="en-US" sz="3200" dirty="0" smtClean="0"/>
              <a:t>Go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8136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Affect</a:t>
            </a:r>
            <a:endParaRPr lang="en-US" dirty="0"/>
          </a:p>
        </p:txBody>
      </p:sp>
      <p:pic>
        <p:nvPicPr>
          <p:cNvPr id="4" name="Picture 3" descr="Screen Shot 2015-04-03 at 9.45.0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016000"/>
            <a:ext cx="4619438" cy="3784600"/>
          </a:xfrm>
          <a:prstGeom prst="rect">
            <a:avLst/>
          </a:prstGeom>
        </p:spPr>
      </p:pic>
      <p:pic>
        <p:nvPicPr>
          <p:cNvPr id="6" name="Picture 5" descr="Screen Shot 2015-04-03 at 9.44.4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1016000"/>
            <a:ext cx="4570292" cy="3784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0600" y="6430181"/>
            <a:ext cx="80754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printmediacentr.com</a:t>
            </a:r>
            <a:r>
              <a:rPr lang="en-US" sz="1600" dirty="0"/>
              <a:t>/2011/02/infographic-the-psychology-of-color-for-web-design/</a:t>
            </a:r>
          </a:p>
        </p:txBody>
      </p:sp>
      <p:pic>
        <p:nvPicPr>
          <p:cNvPr id="8" name="Picture 3" descr="easycd2"/>
          <p:cNvPicPr>
            <a:picLocks noChangeAspect="1" noChangeArrowheads="1"/>
          </p:cNvPicPr>
          <p:nvPr/>
        </p:nvPicPr>
        <p:blipFill rotWithShape="1">
          <a:blip r:embed="rId4"/>
          <a:srcRect b="38176"/>
          <a:stretch/>
        </p:blipFill>
        <p:spPr bwMode="auto">
          <a:xfrm>
            <a:off x="2438399" y="4902200"/>
            <a:ext cx="4442457" cy="134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0398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Culture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05600" y="1066800"/>
            <a:ext cx="16205200" cy="11252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67000" y="1101436"/>
            <a:ext cx="6477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www.informationisbeautiful.net</a:t>
            </a:r>
            <a:r>
              <a:rPr lang="en-US" sz="1600" dirty="0"/>
              <a:t>/visualizations/</a:t>
            </a:r>
            <a:r>
              <a:rPr lang="en-US" sz="1600" dirty="0" err="1"/>
              <a:t>colours</a:t>
            </a:r>
            <a:r>
              <a:rPr lang="en-US" sz="1600" dirty="0"/>
              <a:t>-in-cultures/</a:t>
            </a:r>
          </a:p>
        </p:txBody>
      </p:sp>
    </p:spTree>
    <p:extLst>
      <p:ext uri="{BB962C8B-B14F-4D97-AF65-F5344CB8AC3E}">
        <p14:creationId xmlns:p14="http://schemas.microsoft.com/office/powerpoint/2010/main" val="160834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Gender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14400"/>
            <a:ext cx="8516471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Gender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76200"/>
            <a:ext cx="5715000" cy="6426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000" y="6517674"/>
            <a:ext cx="6096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/>
              <a:t>http://</a:t>
            </a:r>
            <a:r>
              <a:rPr lang="en-US" sz="1600" dirty="0" err="1"/>
              <a:t>blog.xkcd.com</a:t>
            </a:r>
            <a:r>
              <a:rPr lang="en-US" sz="1600" dirty="0"/>
              <a:t>/2010/05/03/color-survey-results/</a:t>
            </a:r>
          </a:p>
        </p:txBody>
      </p:sp>
    </p:spTree>
    <p:extLst>
      <p:ext uri="{BB962C8B-B14F-4D97-AF65-F5344CB8AC3E}">
        <p14:creationId xmlns:p14="http://schemas.microsoft.com/office/powerpoint/2010/main" val="21770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Gender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237" y="1789398"/>
            <a:ext cx="4612237" cy="34684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768" y="1778813"/>
            <a:ext cx="4625232" cy="347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Perception by Demographics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04800" y="1295400"/>
            <a:ext cx="8666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Let’s check out the blog post: </a:t>
            </a:r>
            <a:r>
              <a:rPr lang="en-US" sz="2800" b="1" u="sng" dirty="0" err="1" smtClean="0">
                <a:solidFill>
                  <a:srgbClr val="C00000"/>
                </a:solidFill>
              </a:rPr>
              <a:t>shoutkey.com</a:t>
            </a:r>
            <a:r>
              <a:rPr lang="en-US" sz="2800" b="1" u="sng" dirty="0" smtClean="0">
                <a:solidFill>
                  <a:srgbClr val="C00000"/>
                </a:solidFill>
              </a:rPr>
              <a:t>/heyday</a:t>
            </a:r>
            <a:endParaRPr lang="en-US" sz="2800" b="1" u="sng" dirty="0">
              <a:solidFill>
                <a:srgbClr val="C00000"/>
              </a:solidFill>
            </a:endParaRPr>
          </a:p>
        </p:txBody>
      </p:sp>
      <p:pic>
        <p:nvPicPr>
          <p:cNvPr id="7" name="Picture 6" descr="Screen Shot 2015-04-03 at 12.23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9144000" cy="46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71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Vision Bugs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color blindness?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What is chromatic aberration?</a:t>
            </a:r>
          </a:p>
          <a:p>
            <a:endParaRPr lang="en-US" dirty="0"/>
          </a:p>
          <a:p>
            <a:r>
              <a:rPr lang="en-US" dirty="0" smtClean="0"/>
              <a:t>What is color constancy?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4031108"/>
            <a:ext cx="4140200" cy="255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33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Designing with color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should you avoid doing?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How should you pick colors?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kuler.adobe.com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523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Activity: RGB and HSV Color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RGB? What is HSV?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Find out what hue (H), saturation (S), and value (V) have to do with RGB:</a:t>
            </a:r>
            <a:endParaRPr lang="en-US" sz="4000" b="1" u="sng" dirty="0">
              <a:solidFill>
                <a:srgbClr val="FF0000"/>
              </a:solidFill>
            </a:endParaRPr>
          </a:p>
          <a:p>
            <a:pPr lvl="1"/>
            <a:r>
              <a:rPr lang="en-US" sz="3600" b="1" u="sng" dirty="0" smtClean="0">
                <a:solidFill>
                  <a:srgbClr val="FF0000"/>
                </a:solidFill>
              </a:rPr>
              <a:t>http</a:t>
            </a:r>
            <a:r>
              <a:rPr lang="en-US" sz="3600" b="1" u="sng" dirty="0">
                <a:solidFill>
                  <a:srgbClr val="FF0000"/>
                </a:solidFill>
              </a:rPr>
              <a:t>://shoutkey.com/</a:t>
            </a:r>
            <a:r>
              <a:rPr lang="en-US" sz="3600" b="1" u="sng" dirty="0" smtClean="0">
                <a:solidFill>
                  <a:srgbClr val="FF0000"/>
                </a:solidFill>
              </a:rPr>
              <a:t>pacific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098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charset="-128"/>
              </a:rPr>
              <a:t>UI Hall of Fame or Shame?</a:t>
            </a:r>
          </a:p>
        </p:txBody>
      </p:sp>
      <p:sp>
        <p:nvSpPr>
          <p:cNvPr id="19459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Arial" charset="0"/>
            </a:endParaRPr>
          </a:p>
        </p:txBody>
      </p:sp>
      <p:pic>
        <p:nvPicPr>
          <p:cNvPr id="19463" name="Picture 3" descr="easycd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1295400"/>
            <a:ext cx="4191000" cy="205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4" name="Picture 4" descr="easycd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62400" y="3505200"/>
            <a:ext cx="4267200" cy="209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5766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Activity: </a:t>
            </a:r>
            <a:r>
              <a:rPr lang="en-US" dirty="0" smtClean="0"/>
              <a:t>Google’s Material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8229600" cy="4724400"/>
          </a:xfrm>
        </p:spPr>
        <p:txBody>
          <a:bodyPr/>
          <a:lstStyle/>
          <a:p>
            <a:r>
              <a:rPr lang="en-US" sz="3600" dirty="0" smtClean="0"/>
              <a:t>Read </a:t>
            </a:r>
            <a:r>
              <a:rPr lang="en-US" sz="3600" b="1" u="sng" dirty="0" err="1" smtClean="0">
                <a:solidFill>
                  <a:srgbClr val="FF0000"/>
                </a:solidFill>
              </a:rPr>
              <a:t>shoutkey.com</a:t>
            </a:r>
            <a:r>
              <a:rPr lang="en-US" sz="3600" b="1" u="sng" dirty="0" smtClean="0">
                <a:solidFill>
                  <a:srgbClr val="FF0000"/>
                </a:solidFill>
              </a:rPr>
              <a:t>/default</a:t>
            </a:r>
          </a:p>
          <a:p>
            <a:endParaRPr lang="en-US" b="1" u="sng" dirty="0">
              <a:solidFill>
                <a:srgbClr val="FF0000"/>
              </a:solidFill>
            </a:endParaRPr>
          </a:p>
          <a:p>
            <a:r>
              <a:rPr lang="en-US" dirty="0" smtClean="0"/>
              <a:t>Why have guidelines?</a:t>
            </a:r>
          </a:p>
          <a:p>
            <a:r>
              <a:rPr lang="en-US" dirty="0"/>
              <a:t>What is the </a:t>
            </a:r>
            <a:r>
              <a:rPr lang="en-US" dirty="0" smtClean="0"/>
              <a:t>“primary </a:t>
            </a:r>
            <a:r>
              <a:rPr lang="en-US" dirty="0"/>
              <a:t>color” for</a:t>
            </a:r>
            <a:r>
              <a:rPr lang="en-US" dirty="0" smtClean="0"/>
              <a:t>?</a:t>
            </a:r>
            <a:endParaRPr lang="en-US" dirty="0" smtClean="0"/>
          </a:p>
          <a:p>
            <a:r>
              <a:rPr lang="en-US" dirty="0" smtClean="0"/>
              <a:t>What is the “accent color” for?</a:t>
            </a:r>
          </a:p>
          <a:p>
            <a:r>
              <a:rPr lang="en-US" dirty="0" smtClean="0"/>
              <a:t>Why have different shades of color for text?</a:t>
            </a:r>
          </a:p>
          <a:p>
            <a:r>
              <a:rPr lang="en-US" dirty="0" smtClean="0"/>
              <a:t>Why have themes / schemes?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4893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Practical 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04900"/>
            <a:ext cx="7772400" cy="5257800"/>
          </a:xfrm>
        </p:spPr>
        <p:txBody>
          <a:bodyPr/>
          <a:lstStyle/>
          <a:p>
            <a:r>
              <a:rPr lang="en-US" dirty="0" smtClean="0"/>
              <a:t>Accent color</a:t>
            </a:r>
          </a:p>
          <a:p>
            <a:endParaRPr lang="en-US" dirty="0" smtClean="0"/>
          </a:p>
          <a:p>
            <a:r>
              <a:rPr lang="en-US" dirty="0" smtClean="0"/>
              <a:t>Primary color + shades of gray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Monochromatic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Adjacent, Triad, Complementary</a:t>
            </a:r>
            <a:endParaRPr lang="en-US" dirty="0"/>
          </a:p>
        </p:txBody>
      </p:sp>
      <p:pic>
        <p:nvPicPr>
          <p:cNvPr id="4" name="Picture 3" descr="Screen Shot 2015-04-03 at 9.59.14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87"/>
          <a:stretch/>
        </p:blipFill>
        <p:spPr>
          <a:xfrm>
            <a:off x="1111102" y="4248150"/>
            <a:ext cx="6871856" cy="609600"/>
          </a:xfrm>
          <a:prstGeom prst="rect">
            <a:avLst/>
          </a:prstGeom>
        </p:spPr>
      </p:pic>
      <p:pic>
        <p:nvPicPr>
          <p:cNvPr id="5" name="Picture 4" descr="Screen Shot 2015-04-03 at 9.59.5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291113" y="-357087"/>
            <a:ext cx="561774" cy="6858000"/>
          </a:xfrm>
          <a:prstGeom prst="rect">
            <a:avLst/>
          </a:prstGeom>
        </p:spPr>
      </p:pic>
      <p:pic>
        <p:nvPicPr>
          <p:cNvPr id="6" name="Picture 5" descr="Screen Shot 2015-04-03 at 10.04.0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" y="1623129"/>
            <a:ext cx="9144000" cy="48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19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Activity: </a:t>
            </a:r>
            <a:r>
              <a:rPr lang="en-US" dirty="0" smtClean="0"/>
              <a:t>Evaluate </a:t>
            </a:r>
            <a:r>
              <a:rPr lang="en-US" dirty="0" smtClean="0"/>
              <a:t>Color Schemes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8229600" cy="4724400"/>
          </a:xfrm>
        </p:spPr>
        <p:txBody>
          <a:bodyPr/>
          <a:lstStyle/>
          <a:p>
            <a:r>
              <a:rPr lang="en-US" dirty="0" smtClean="0"/>
              <a:t>Pair up with your </a:t>
            </a:r>
            <a:r>
              <a:rPr lang="en-US" dirty="0" smtClean="0"/>
              <a:t>neighbor.</a:t>
            </a:r>
            <a:endParaRPr lang="en-US" dirty="0" smtClean="0"/>
          </a:p>
          <a:p>
            <a:r>
              <a:rPr lang="en-US" dirty="0" smtClean="0"/>
              <a:t>Find a poorly colored </a:t>
            </a:r>
            <a:r>
              <a:rPr lang="en-US" dirty="0" smtClean="0"/>
              <a:t>webpage.</a:t>
            </a:r>
            <a:endParaRPr lang="en-US" dirty="0" smtClean="0"/>
          </a:p>
          <a:p>
            <a:r>
              <a:rPr lang="en-US" dirty="0" smtClean="0"/>
              <a:t>Analyze it with your </a:t>
            </a:r>
            <a:r>
              <a:rPr lang="en-US" dirty="0" smtClean="0"/>
              <a:t>partner.</a:t>
            </a:r>
            <a:endParaRPr lang="en-US" dirty="0" smtClean="0"/>
          </a:p>
          <a:p>
            <a:r>
              <a:rPr lang="en-US" dirty="0" smtClean="0"/>
              <a:t>Submit </a:t>
            </a:r>
            <a:r>
              <a:rPr lang="en-US" dirty="0" smtClean="0"/>
              <a:t>your responses </a:t>
            </a:r>
            <a:r>
              <a:rPr lang="en-US" dirty="0" smtClean="0"/>
              <a:t>at:</a:t>
            </a:r>
            <a:endParaRPr lang="en-US" dirty="0" smtClean="0"/>
          </a:p>
          <a:p>
            <a:pPr marL="0" indent="0">
              <a:buNone/>
            </a:pPr>
            <a:r>
              <a:rPr lang="en-US" sz="4000" b="1" dirty="0" smtClean="0">
                <a:solidFill>
                  <a:srgbClr val="FF0000"/>
                </a:solidFill>
              </a:rPr>
              <a:t>	</a:t>
            </a:r>
            <a:r>
              <a:rPr lang="en-US" sz="4000" b="1" u="sng" dirty="0" err="1" smtClean="0">
                <a:solidFill>
                  <a:srgbClr val="FF0000"/>
                </a:solidFill>
              </a:rPr>
              <a:t>shoutkey.com</a:t>
            </a:r>
            <a:r>
              <a:rPr lang="en-US" sz="4000" b="1" u="sng" dirty="0" smtClean="0">
                <a:solidFill>
                  <a:srgbClr val="FF0000"/>
                </a:solidFill>
              </a:rPr>
              <a:t>/deny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4716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Tools</a:t>
            </a:r>
            <a:endParaRPr lang="en-US" dirty="0"/>
          </a:p>
        </p:txBody>
      </p:sp>
      <p:pic>
        <p:nvPicPr>
          <p:cNvPr id="8" name="Picture 7" descr="Screen Shot 2015-04-03 at 10.16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216" y="3664527"/>
            <a:ext cx="4712089" cy="28194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18655" y="1184564"/>
            <a:ext cx="8229600" cy="4724400"/>
          </a:xfrm>
        </p:spPr>
        <p:txBody>
          <a:bodyPr/>
          <a:lstStyle/>
          <a:p>
            <a:r>
              <a:rPr lang="en-US" b="1" u="sng" dirty="0" smtClean="0">
                <a:solidFill>
                  <a:srgbClr val="FF0000"/>
                </a:solidFill>
              </a:rPr>
              <a:t>https://</a:t>
            </a:r>
            <a:r>
              <a:rPr lang="en-US" b="1" u="sng" dirty="0" err="1" smtClean="0">
                <a:solidFill>
                  <a:srgbClr val="FF0000"/>
                </a:solidFill>
              </a:rPr>
              <a:t>color.adobe.com</a:t>
            </a:r>
            <a:r>
              <a:rPr lang="en-US" b="1" u="sng" dirty="0" smtClean="0">
                <a:solidFill>
                  <a:srgbClr val="FF0000"/>
                </a:solidFill>
              </a:rPr>
              <a:t>/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b="1" u="sng" dirty="0" smtClean="0">
                <a:solidFill>
                  <a:srgbClr val="FF0000"/>
                </a:solidFill>
              </a:rPr>
              <a:t>http://</a:t>
            </a:r>
            <a:r>
              <a:rPr lang="en-US" b="1" u="sng" dirty="0" err="1" smtClean="0">
                <a:solidFill>
                  <a:srgbClr val="FF0000"/>
                </a:solidFill>
              </a:rPr>
              <a:t>paletton.com</a:t>
            </a:r>
            <a:r>
              <a:rPr lang="en-US" b="1" u="sng" dirty="0" smtClean="0">
                <a:solidFill>
                  <a:srgbClr val="FF0000"/>
                </a:solidFill>
              </a:rPr>
              <a:t>/</a:t>
            </a:r>
            <a:endParaRPr lang="en-US" dirty="0"/>
          </a:p>
        </p:txBody>
      </p:sp>
      <p:pic>
        <p:nvPicPr>
          <p:cNvPr id="12" name="Picture 11" descr="Screen Shot 2015-04-03 at 10.22.4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205" y="558800"/>
            <a:ext cx="32131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05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Activity: </a:t>
            </a:r>
            <a:r>
              <a:rPr lang="en-US" dirty="0" smtClean="0"/>
              <a:t>Improve Color </a:t>
            </a:r>
            <a:r>
              <a:rPr lang="en-US" dirty="0" smtClean="0"/>
              <a:t>Schemes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8229600" cy="5181600"/>
          </a:xfrm>
        </p:spPr>
        <p:txBody>
          <a:bodyPr/>
          <a:lstStyle/>
          <a:p>
            <a:r>
              <a:rPr lang="en-US" dirty="0" smtClean="0"/>
              <a:t>In a pair, go to </a:t>
            </a:r>
            <a:r>
              <a:rPr lang="en-US" b="1" u="sng" dirty="0">
                <a:solidFill>
                  <a:srgbClr val="C00000"/>
                </a:solidFill>
              </a:rPr>
              <a:t>https</a:t>
            </a:r>
            <a:r>
              <a:rPr lang="en-US" b="1" u="sng" dirty="0" smtClean="0">
                <a:solidFill>
                  <a:srgbClr val="C00000"/>
                </a:solidFill>
              </a:rPr>
              <a:t>://</a:t>
            </a:r>
            <a:r>
              <a:rPr lang="en-US" b="1" u="sng" dirty="0" err="1" smtClean="0">
                <a:solidFill>
                  <a:srgbClr val="C00000"/>
                </a:solidFill>
              </a:rPr>
              <a:t>paletton.com</a:t>
            </a:r>
            <a:r>
              <a:rPr lang="en-US" b="1" u="sng" dirty="0">
                <a:solidFill>
                  <a:srgbClr val="C00000"/>
                </a:solidFill>
              </a:rPr>
              <a:t>/</a:t>
            </a:r>
          </a:p>
          <a:p>
            <a:endParaRPr lang="en-US" dirty="0" smtClean="0"/>
          </a:p>
          <a:p>
            <a:pPr marL="342900" lvl="1" indent="-342900">
              <a:buFontTx/>
              <a:buChar char="•"/>
            </a:pPr>
            <a:r>
              <a:rPr lang="en-US" sz="2800" dirty="0" smtClean="0"/>
              <a:t>Create an improved palette for the website you picked for the previous activity. </a:t>
            </a:r>
            <a:r>
              <a:rPr lang="en-US" sz="2800" dirty="0"/>
              <a:t>Pick colors out of a photograph with natural </a:t>
            </a:r>
            <a:r>
              <a:rPr lang="en-US" sz="2800" dirty="0" smtClean="0"/>
              <a:t>colors.</a:t>
            </a:r>
          </a:p>
          <a:p>
            <a:endParaRPr lang="en-US" dirty="0" smtClean="0"/>
          </a:p>
          <a:p>
            <a:r>
              <a:rPr lang="en-US" dirty="0" smtClean="0"/>
              <a:t>Using Chrome Inspector or Firebug, </a:t>
            </a:r>
            <a:br>
              <a:rPr lang="en-US" dirty="0" smtClean="0"/>
            </a:br>
            <a:r>
              <a:rPr lang="en-US" dirty="0" smtClean="0"/>
              <a:t>apply your new palette to the website.</a:t>
            </a:r>
          </a:p>
          <a:p>
            <a:endParaRPr lang="en-US" dirty="0"/>
          </a:p>
          <a:p>
            <a:r>
              <a:rPr lang="en-US" dirty="0" smtClean="0"/>
              <a:t>Grab a screenshot of </a:t>
            </a:r>
            <a:r>
              <a:rPr lang="en-US" b="1" dirty="0" smtClean="0"/>
              <a:t>before</a:t>
            </a:r>
            <a:r>
              <a:rPr lang="en-US" dirty="0" smtClean="0"/>
              <a:t> and </a:t>
            </a:r>
            <a:r>
              <a:rPr lang="en-US" b="1" dirty="0" smtClean="0"/>
              <a:t>after</a:t>
            </a:r>
            <a:r>
              <a:rPr lang="en-US" dirty="0" smtClean="0"/>
              <a:t>, and</a:t>
            </a:r>
            <a:br>
              <a:rPr lang="en-US" dirty="0" smtClean="0"/>
            </a:br>
            <a:r>
              <a:rPr lang="en-US" dirty="0" smtClean="0"/>
              <a:t>email them to </a:t>
            </a:r>
            <a:r>
              <a:rPr lang="en-US" b="1" u="sng" dirty="0" err="1" smtClean="0">
                <a:solidFill>
                  <a:srgbClr val="C00000"/>
                </a:solidFill>
              </a:rPr>
              <a:t>juho@juhokim.com</a:t>
            </a:r>
            <a:endParaRPr lang="en-US" b="1" u="sng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38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3:</a:t>
            </a:r>
            <a:r>
              <a:rPr lang="en-US" sz="2400" dirty="0">
                <a:solidFill>
                  <a:prstClr val="black"/>
                </a:solidFill>
                <a:latin typeface="Calibri"/>
                <a:cs typeface="+mn-cs"/>
              </a:rPr>
              <a:t>0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0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  <a:cs typeface="+mn-cs"/>
              </a:rPr>
              <a:t>2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:30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2:00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1:45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1:30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1:15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1:00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0:45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0: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30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0: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20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0: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19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0: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18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0: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17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0: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16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0: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15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294464" y="76200"/>
            <a:ext cx="73609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0: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14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0: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13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0: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12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0: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11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0: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10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156405" y="76200"/>
            <a:ext cx="87415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  <a:cs typeface="+mn-cs"/>
              </a:rPr>
              <a:t>  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0</a:t>
            </a: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:0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9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156405" y="76200"/>
            <a:ext cx="87415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  <a:cs typeface="+mn-cs"/>
              </a:rPr>
              <a:t>  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0:0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8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156405" y="76200"/>
            <a:ext cx="87415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  <a:cs typeface="+mn-cs"/>
              </a:rPr>
              <a:t>  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0:0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7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188968" y="80665"/>
            <a:ext cx="841595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0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:0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6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156405" y="76200"/>
            <a:ext cx="87415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  <a:cs typeface="+mn-cs"/>
              </a:rPr>
              <a:t>  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0:0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5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153400" y="76200"/>
            <a:ext cx="87716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  <a:cs typeface="+mn-cs"/>
              </a:rPr>
              <a:t>  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0:0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4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56405" y="76200"/>
            <a:ext cx="87415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  <a:cs typeface="+mn-cs"/>
              </a:rPr>
              <a:t>  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0:0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3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156405" y="76200"/>
            <a:ext cx="87415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  <a:cs typeface="+mn-cs"/>
              </a:rPr>
              <a:t>  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0:0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2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56405" y="76200"/>
            <a:ext cx="87415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  <a:cs typeface="+mn-cs"/>
              </a:rPr>
              <a:t>  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0:0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1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156405" y="76200"/>
            <a:ext cx="87415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  <a:cs typeface="+mn-cs"/>
              </a:rPr>
              <a:t>  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0:0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0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85800" y="457200"/>
            <a:ext cx="7772400" cy="5638800"/>
          </a:xfrm>
        </p:spPr>
        <p:txBody>
          <a:bodyPr/>
          <a:lstStyle/>
          <a:p>
            <a:pPr marL="282575" indent="-282575">
              <a:buFont typeface="+mj-lt"/>
              <a:buAutoNum type="arabicPeriod"/>
            </a:pPr>
            <a:r>
              <a:rPr lang="en-US" sz="2000" dirty="0"/>
              <a:t>Consider the following (foreground, background) color pairs for text displayed on a screen, each with a reason for NOT using it in a design.  Which of the reasons are valid? </a:t>
            </a:r>
            <a:r>
              <a:rPr lang="en-US" sz="2000" b="1" dirty="0"/>
              <a:t>(choose all that apply)</a:t>
            </a:r>
            <a:br>
              <a:rPr lang="en-US" sz="2000" b="1" dirty="0"/>
            </a:br>
            <a:r>
              <a:rPr lang="en-US" sz="2000" dirty="0"/>
              <a:t>	</a:t>
            </a:r>
            <a:r>
              <a:rPr lang="en-US" sz="1800" dirty="0"/>
              <a:t>A. (red, blue) is risky because of color blindness</a:t>
            </a:r>
            <a:br>
              <a:rPr lang="en-US" sz="1800" dirty="0"/>
            </a:br>
            <a:r>
              <a:rPr lang="en-US" sz="1800" dirty="0"/>
              <a:t>	B. (green, red) is risky because of color blindness</a:t>
            </a:r>
            <a:br>
              <a:rPr lang="en-US" sz="1800" dirty="0"/>
            </a:br>
            <a:r>
              <a:rPr lang="en-US" sz="1800" dirty="0"/>
              <a:t>	C. (blue, black) is risky because of older users</a:t>
            </a:r>
            <a:br>
              <a:rPr lang="en-US" sz="1800" dirty="0"/>
            </a:br>
            <a:r>
              <a:rPr lang="en-US" sz="1800" dirty="0"/>
              <a:t>	D. (blue, red) is risky because of chromatic aberration</a:t>
            </a:r>
            <a:br>
              <a:rPr lang="en-US" sz="1800" dirty="0"/>
            </a:br>
            <a:r>
              <a:rPr lang="en-US" sz="1800" dirty="0"/>
              <a:t>	E. (green, yellow) is risky because of color constancy</a:t>
            </a:r>
            <a:br>
              <a:rPr lang="en-US" sz="1800" dirty="0"/>
            </a:br>
            <a:r>
              <a:rPr lang="en-US" sz="1800" dirty="0"/>
              <a:t>	F. (black, dark gray) is risky because of contrast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pPr marL="282575" indent="-282575">
              <a:buFont typeface="+mj-lt"/>
              <a:buAutoNum type="arabicPeriod"/>
            </a:pPr>
            <a:r>
              <a:rPr lang="en-US" sz="2000" dirty="0"/>
              <a:t>Which of the following are correct about color models? </a:t>
            </a:r>
            <a:r>
              <a:rPr lang="en-US" sz="2000" b="1" dirty="0"/>
              <a:t>(choose all good answers)</a:t>
            </a:r>
            <a:br>
              <a:rPr lang="en-US" sz="2000" b="1" dirty="0"/>
            </a:br>
            <a:r>
              <a:rPr lang="en-US" sz="2000" b="1" dirty="0"/>
              <a:t>	</a:t>
            </a:r>
            <a:r>
              <a:rPr lang="en-US" sz="1800" dirty="0"/>
              <a:t>A. LCD monitors use the RGB model directly.</a:t>
            </a:r>
            <a:br>
              <a:rPr lang="en-US" sz="1800" dirty="0"/>
            </a:br>
            <a:r>
              <a:rPr lang="en-US" sz="1800" dirty="0"/>
              <a:t>	B. CMYK is used for screen colors.</a:t>
            </a:r>
            <a:br>
              <a:rPr lang="en-US" sz="1800" dirty="0"/>
            </a:br>
            <a:r>
              <a:rPr lang="en-US" sz="1800" dirty="0"/>
              <a:t>	C. In HSV, saturation refers to brightness.</a:t>
            </a:r>
            <a:br>
              <a:rPr lang="en-US" sz="1800" dirty="0"/>
            </a:br>
            <a:r>
              <a:rPr lang="en-US" sz="1800" dirty="0"/>
              <a:t>	D. In HLS, pure colors have lightness of 0.5.</a:t>
            </a:r>
          </a:p>
        </p:txBody>
      </p:sp>
      <p:sp>
        <p:nvSpPr>
          <p:cNvPr id="73" name="Oval 72"/>
          <p:cNvSpPr/>
          <p:nvPr/>
        </p:nvSpPr>
        <p:spPr bwMode="auto">
          <a:xfrm>
            <a:off x="1631176" y="1873501"/>
            <a:ext cx="286124" cy="17468"/>
          </a:xfrm>
          <a:prstGeom prst="ellipse">
            <a:avLst/>
          </a:prstGeom>
          <a:noFill/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none" lIns="91440" tIns="45720" rIns="91440" bIns="45720" numCol="1" rtlCol="0" anchor="t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1631176" y="1999964"/>
            <a:ext cx="286124" cy="277114"/>
          </a:xfrm>
          <a:prstGeom prst="ellipse">
            <a:avLst/>
          </a:prstGeom>
          <a:noFill/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none" lIns="91440" tIns="45720" rIns="91440" bIns="45720" numCol="1" rtlCol="0" anchor="t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1631176" y="2286380"/>
            <a:ext cx="286124" cy="251922"/>
          </a:xfrm>
          <a:prstGeom prst="ellipse">
            <a:avLst/>
          </a:prstGeom>
          <a:noFill/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none" lIns="91440" tIns="45720" rIns="91440" bIns="45720" numCol="1" rtlCol="0" anchor="t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1631176" y="2564344"/>
            <a:ext cx="286124" cy="277114"/>
          </a:xfrm>
          <a:prstGeom prst="ellipse">
            <a:avLst/>
          </a:prstGeom>
          <a:noFill/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none" lIns="91440" tIns="45720" rIns="91440" bIns="45720" numCol="1" rtlCol="0" anchor="t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4" name="Oval 63"/>
          <p:cNvSpPr/>
          <p:nvPr/>
        </p:nvSpPr>
        <p:spPr bwMode="auto">
          <a:xfrm>
            <a:off x="1634364" y="2968781"/>
            <a:ext cx="286124" cy="15880"/>
          </a:xfrm>
          <a:prstGeom prst="ellipse">
            <a:avLst/>
          </a:prstGeom>
          <a:noFill/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none" lIns="91440" tIns="45720" rIns="91440" bIns="45720" numCol="1" rtlCol="0" anchor="t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1629936" y="3113234"/>
            <a:ext cx="286124" cy="277114"/>
          </a:xfrm>
          <a:prstGeom prst="ellipse">
            <a:avLst/>
          </a:prstGeom>
          <a:noFill/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none" lIns="91440" tIns="45720" rIns="91440" bIns="45720" numCol="1" rtlCol="0" anchor="t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7" name="Oval 66"/>
          <p:cNvSpPr/>
          <p:nvPr/>
        </p:nvSpPr>
        <p:spPr bwMode="auto">
          <a:xfrm>
            <a:off x="1631176" y="5209286"/>
            <a:ext cx="286124" cy="277114"/>
          </a:xfrm>
          <a:prstGeom prst="ellipse">
            <a:avLst/>
          </a:prstGeom>
          <a:noFill/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none" lIns="91440" tIns="45720" rIns="91440" bIns="45720" numCol="1" rtlCol="0" anchor="t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1" name="Oval 70"/>
          <p:cNvSpPr/>
          <p:nvPr/>
        </p:nvSpPr>
        <p:spPr bwMode="auto">
          <a:xfrm>
            <a:off x="1600200" y="4816090"/>
            <a:ext cx="286124" cy="21137"/>
          </a:xfrm>
          <a:prstGeom prst="ellipse">
            <a:avLst/>
          </a:prstGeom>
          <a:noFill/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none" lIns="91440" tIns="45720" rIns="91440" bIns="45720" numCol="1" rtlCol="0" anchor="t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2" name="Oval 71"/>
          <p:cNvSpPr/>
          <p:nvPr/>
        </p:nvSpPr>
        <p:spPr bwMode="auto">
          <a:xfrm>
            <a:off x="1600200" y="5044690"/>
            <a:ext cx="286124" cy="21137"/>
          </a:xfrm>
          <a:prstGeom prst="ellipse">
            <a:avLst/>
          </a:prstGeom>
          <a:noFill/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none" lIns="91440" tIns="45720" rIns="91440" bIns="45720" numCol="1" rtlCol="0" anchor="t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6" name="Oval 65"/>
          <p:cNvSpPr/>
          <p:nvPr/>
        </p:nvSpPr>
        <p:spPr bwMode="auto">
          <a:xfrm>
            <a:off x="1618876" y="4371086"/>
            <a:ext cx="286124" cy="277114"/>
          </a:xfrm>
          <a:prstGeom prst="ellipse">
            <a:avLst/>
          </a:prstGeom>
          <a:noFill/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none" lIns="91440" tIns="45720" rIns="91440" bIns="45720" numCol="1" rtlCol="0" anchor="t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67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5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5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0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6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2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63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64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65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6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67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680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69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70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71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720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730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74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750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7600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770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780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790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73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7" grpId="0" animBg="1"/>
      <p:bldP spid="71" grpId="0" animBg="1"/>
      <p:bldP spid="72" grpId="0" animBg="1"/>
      <p:bldP spid="6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57200" y="1447800"/>
            <a:ext cx="8229600" cy="4191000"/>
          </a:xfrm>
        </p:spPr>
        <p:txBody>
          <a:bodyPr>
            <a:noAutofit/>
          </a:bodyPr>
          <a:lstStyle/>
          <a:p>
            <a:pPr algn="l">
              <a:buFont typeface="Arial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 closed book, closed </a:t>
            </a:r>
            <a:r>
              <a:rPr lang="en-US" sz="3200" dirty="0" smtClean="0">
                <a:solidFill>
                  <a:schemeClr val="tx1"/>
                </a:solidFill>
              </a:rPr>
              <a:t>notes</a:t>
            </a:r>
          </a:p>
          <a:p>
            <a:pPr algn="l">
              <a:buFont typeface="Arial"/>
              <a:buChar char="•"/>
            </a:pPr>
            <a:r>
              <a:rPr lang="en-US" sz="3200" dirty="0"/>
              <a:t> 3 minutes (timer in upper right)</a:t>
            </a:r>
          </a:p>
          <a:p>
            <a:pPr algn="l">
              <a:buFont typeface="Arial"/>
              <a:buChar char="•"/>
            </a:pPr>
            <a:r>
              <a:rPr lang="en-US" sz="3200" dirty="0" smtClean="0">
                <a:solidFill>
                  <a:schemeClr val="tx1"/>
                </a:solidFill>
              </a:rPr>
              <a:t> if you can’t use the online form, use paper</a:t>
            </a:r>
          </a:p>
          <a:p>
            <a:pPr algn="l">
              <a:buFont typeface="Arial"/>
              <a:buChar char="•"/>
            </a:pPr>
            <a:r>
              <a:rPr lang="en-US" sz="3200" dirty="0"/>
              <a:t> </a:t>
            </a:r>
            <a:r>
              <a:rPr lang="en-US" sz="3200" dirty="0" smtClean="0"/>
              <a:t>close your laptop when you’re done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304800" y="152400"/>
            <a:ext cx="8458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+mj-lt"/>
                <a:ea typeface="ＭＳ Ｐゴシック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 Black" pitchFamily="34" charset="0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 Black" pitchFamily="34" charset="0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 Black" pitchFamily="34" charset="0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 Black" pitchFamily="34" charset="0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 Black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 Black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 Black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r>
              <a:rPr lang="en-US" dirty="0" err="1" smtClean="0">
                <a:solidFill>
                  <a:srgbClr val="00CC99"/>
                </a:solidFill>
                <a:latin typeface="Arial Black"/>
                <a:sym typeface="Gill Sans" charset="0"/>
              </a:rPr>
              <a:t>Nanoquiz</a:t>
            </a:r>
            <a:endParaRPr lang="en-US" dirty="0">
              <a:solidFill>
                <a:srgbClr val="00CC99"/>
              </a:solidFill>
              <a:latin typeface="Arial Black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22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3:</a:t>
            </a:r>
            <a:r>
              <a:rPr lang="en-US" sz="2400" dirty="0">
                <a:solidFill>
                  <a:prstClr val="black"/>
                </a:solidFill>
                <a:latin typeface="Calibri"/>
                <a:cs typeface="+mn-cs"/>
              </a:rPr>
              <a:t>0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0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  <a:cs typeface="+mn-cs"/>
              </a:rPr>
              <a:t>2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:30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2:00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1:45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1:30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1:15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1:00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0:45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0: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30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0: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20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0: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19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0: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18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0: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17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0: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16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0: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15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294464" y="76200"/>
            <a:ext cx="73609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0: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14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0: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13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0: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12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0: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11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295566" y="76200"/>
            <a:ext cx="73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0: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10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156405" y="76200"/>
            <a:ext cx="87415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  <a:cs typeface="+mn-cs"/>
              </a:rPr>
              <a:t>  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0</a:t>
            </a: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:0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9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156405" y="76200"/>
            <a:ext cx="87415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  <a:cs typeface="+mn-cs"/>
              </a:rPr>
              <a:t>  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0:0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8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156405" y="76200"/>
            <a:ext cx="87415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  <a:cs typeface="+mn-cs"/>
              </a:rPr>
              <a:t>  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0:0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7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188968" y="80665"/>
            <a:ext cx="841595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0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:0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6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156405" y="76200"/>
            <a:ext cx="87415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  <a:cs typeface="+mn-cs"/>
              </a:rPr>
              <a:t>  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0:0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5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153400" y="76200"/>
            <a:ext cx="87716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  <a:cs typeface="+mn-cs"/>
              </a:rPr>
              <a:t>  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0:0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4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56405" y="76200"/>
            <a:ext cx="87415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  <a:cs typeface="+mn-cs"/>
              </a:rPr>
              <a:t>  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0:0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3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156405" y="76200"/>
            <a:ext cx="87415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  <a:cs typeface="+mn-cs"/>
              </a:rPr>
              <a:t>  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0:0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2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56405" y="76200"/>
            <a:ext cx="87415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  <a:cs typeface="+mn-cs"/>
              </a:rPr>
              <a:t>  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0:0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1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156405" y="76200"/>
            <a:ext cx="87415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  <a:cs typeface="+mn-cs"/>
              </a:rPr>
              <a:t>  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0:0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0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85800" y="457199"/>
            <a:ext cx="7772400" cy="6264275"/>
          </a:xfrm>
        </p:spPr>
        <p:txBody>
          <a:bodyPr/>
          <a:lstStyle/>
          <a:p>
            <a:pPr marL="282575" indent="-282575">
              <a:buFont typeface="+mj-lt"/>
              <a:buAutoNum type="arabicPeriod"/>
            </a:pPr>
            <a:r>
              <a:rPr lang="en-US" sz="2400" dirty="0" smtClean="0"/>
              <a:t>Consider the following (foreground, background) color pairs for text displayed on a screen, each with a reason for NOT using it in a design.  Which of the reasons are valid? </a:t>
            </a:r>
            <a:r>
              <a:rPr lang="en-US" sz="2400" b="1" dirty="0"/>
              <a:t>(choose all that apply)</a:t>
            </a:r>
            <a:br>
              <a:rPr lang="en-US" sz="2400" b="1" dirty="0"/>
            </a:br>
            <a:r>
              <a:rPr lang="en-US" sz="2400" dirty="0" smtClean="0"/>
              <a:t>	</a:t>
            </a:r>
            <a:r>
              <a:rPr lang="en-US" sz="2000" dirty="0" smtClean="0"/>
              <a:t>A</a:t>
            </a:r>
            <a:r>
              <a:rPr lang="en-US" sz="2000" dirty="0"/>
              <a:t>. </a:t>
            </a:r>
            <a:r>
              <a:rPr lang="en-US" sz="2000" dirty="0" smtClean="0"/>
              <a:t>(red, blue) is risky because of color blindness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	B. </a:t>
            </a:r>
            <a:r>
              <a:rPr lang="en-US" sz="2000" dirty="0" smtClean="0"/>
              <a:t>(green, red) </a:t>
            </a:r>
            <a:r>
              <a:rPr lang="en-US" sz="2000" dirty="0"/>
              <a:t>is risky </a:t>
            </a:r>
            <a:r>
              <a:rPr lang="en-US" sz="2000" dirty="0" smtClean="0"/>
              <a:t>because of color blindness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	C. </a:t>
            </a:r>
            <a:r>
              <a:rPr lang="en-US" sz="2000" dirty="0" smtClean="0"/>
              <a:t>(blue, black</a:t>
            </a:r>
            <a:r>
              <a:rPr lang="en-US" sz="2000" dirty="0"/>
              <a:t>) is risky </a:t>
            </a:r>
            <a:r>
              <a:rPr lang="en-US" sz="2000" dirty="0" smtClean="0"/>
              <a:t>because of older users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	D. </a:t>
            </a:r>
            <a:r>
              <a:rPr lang="en-US" sz="2000" dirty="0" smtClean="0"/>
              <a:t>(blue, red</a:t>
            </a:r>
            <a:r>
              <a:rPr lang="en-US" sz="2000" dirty="0"/>
              <a:t>) is risky </a:t>
            </a:r>
            <a:r>
              <a:rPr lang="en-US" sz="2000" dirty="0" smtClean="0"/>
              <a:t>because of chromatic aberration</a:t>
            </a:r>
            <a:br>
              <a:rPr lang="en-US" sz="2000" dirty="0" smtClean="0"/>
            </a:br>
            <a:r>
              <a:rPr lang="en-US" sz="2000" dirty="0" smtClean="0"/>
              <a:t>	E. (green, yellow</a:t>
            </a:r>
            <a:r>
              <a:rPr lang="en-US" sz="2000" dirty="0"/>
              <a:t>) is risky </a:t>
            </a:r>
            <a:r>
              <a:rPr lang="en-US" sz="2000" dirty="0" smtClean="0"/>
              <a:t>because of </a:t>
            </a:r>
            <a:r>
              <a:rPr lang="en-US" sz="2000" dirty="0" smtClean="0"/>
              <a:t>color constancy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	F. (black, dark gray</a:t>
            </a:r>
            <a:r>
              <a:rPr lang="en-US" sz="2000" dirty="0"/>
              <a:t>) is risky </a:t>
            </a:r>
            <a:r>
              <a:rPr lang="en-US" sz="2000" dirty="0" smtClean="0"/>
              <a:t>because of contrast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 smtClean="0"/>
          </a:p>
          <a:p>
            <a:pPr marL="282575" indent="-282575">
              <a:buFont typeface="+mj-lt"/>
              <a:buAutoNum type="arabicPeriod"/>
            </a:pPr>
            <a:r>
              <a:rPr lang="en-US" sz="2400" dirty="0" smtClean="0"/>
              <a:t>Which of the following are correct about color models? </a:t>
            </a:r>
            <a:r>
              <a:rPr lang="en-US" sz="2400" b="1" dirty="0" smtClean="0"/>
              <a:t>(</a:t>
            </a:r>
            <a:r>
              <a:rPr lang="en-US" sz="2400" b="1" dirty="0" smtClean="0"/>
              <a:t>choose </a:t>
            </a:r>
            <a:r>
              <a:rPr lang="en-US" sz="2400" b="1" dirty="0" smtClean="0"/>
              <a:t>all good</a:t>
            </a:r>
            <a:r>
              <a:rPr lang="en-US" sz="2400" b="1" dirty="0" smtClean="0"/>
              <a:t> answers)</a:t>
            </a:r>
            <a:r>
              <a:rPr lang="en-US" sz="2400" b="1" dirty="0" smtClean="0"/>
              <a:t/>
            </a:r>
            <a:br>
              <a:rPr lang="en-US" sz="2400" b="1" dirty="0" smtClean="0"/>
            </a:br>
            <a:r>
              <a:rPr lang="en-US" sz="2400" b="1" dirty="0" smtClean="0"/>
              <a:t>	</a:t>
            </a:r>
            <a:r>
              <a:rPr lang="en-US" sz="2000" dirty="0" smtClean="0"/>
              <a:t>A</a:t>
            </a:r>
            <a:r>
              <a:rPr lang="en-US" sz="2000" dirty="0" smtClean="0"/>
              <a:t>. </a:t>
            </a:r>
            <a:r>
              <a:rPr lang="en-US" sz="2000" dirty="0" smtClean="0"/>
              <a:t>LCD monitors use the </a:t>
            </a:r>
            <a:r>
              <a:rPr lang="en-US" sz="2000" dirty="0" smtClean="0"/>
              <a:t>RGB model directly.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	B. CMYK is used for screen colors.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	C. In HSV, saturation refers to brightness.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	D. In HLS, pure colors have lightness of 0.5.</a:t>
            </a:r>
          </a:p>
        </p:txBody>
      </p:sp>
    </p:spTree>
    <p:extLst>
      <p:ext uri="{BB962C8B-B14F-4D97-AF65-F5344CB8AC3E}">
        <p14:creationId xmlns:p14="http://schemas.microsoft.com/office/powerpoint/2010/main" val="424813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5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5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0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6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2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63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64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65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6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67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680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69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70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71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720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730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74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750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7600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770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780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790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8229600" cy="4724400"/>
          </a:xfrm>
        </p:spPr>
        <p:txBody>
          <a:bodyPr/>
          <a:lstStyle/>
          <a:p>
            <a:r>
              <a:rPr lang="en-US" sz="3200" dirty="0" smtClean="0">
                <a:ea typeface="Arial" charset="0"/>
              </a:rPr>
              <a:t>Identify reasons </a:t>
            </a:r>
            <a:r>
              <a:rPr lang="en-US" sz="3200" b="1" dirty="0" smtClean="0"/>
              <a:t>why color matters </a:t>
            </a:r>
            <a:r>
              <a:rPr lang="en-US" sz="3200" dirty="0" smtClean="0">
                <a:ea typeface="Arial" charset="0"/>
              </a:rPr>
              <a:t>in </a:t>
            </a:r>
            <a:br>
              <a:rPr lang="en-US" sz="3200" dirty="0" smtClean="0">
                <a:ea typeface="Arial" charset="0"/>
              </a:rPr>
            </a:br>
            <a:r>
              <a:rPr lang="en-US" sz="3200" dirty="0" smtClean="0">
                <a:ea typeface="Arial" charset="0"/>
              </a:rPr>
              <a:t>user </a:t>
            </a:r>
            <a:r>
              <a:rPr lang="en-US" sz="3200" dirty="0" smtClean="0"/>
              <a:t>interface design</a:t>
            </a:r>
            <a:r>
              <a:rPr lang="en-US" sz="3200" dirty="0" smtClean="0">
                <a:ea typeface="Arial" charset="0"/>
              </a:rPr>
              <a:t>.</a:t>
            </a:r>
            <a:endParaRPr lang="en-US" sz="3200" dirty="0" smtClean="0">
              <a:ea typeface="Arial" charset="0"/>
            </a:endParaRPr>
          </a:p>
          <a:p>
            <a:endParaRPr lang="en-US" sz="3200" dirty="0" smtClean="0">
              <a:ea typeface="Arial" charset="0"/>
            </a:endParaRPr>
          </a:p>
          <a:p>
            <a:r>
              <a:rPr lang="en-US" sz="3200" dirty="0" smtClean="0"/>
              <a:t>Discuss </a:t>
            </a:r>
            <a:r>
              <a:rPr lang="en-US" sz="3200" b="1" dirty="0" smtClean="0"/>
              <a:t>design guidelines </a:t>
            </a:r>
            <a:r>
              <a:rPr lang="en-US" sz="3200" dirty="0" smtClean="0"/>
              <a:t>in using color.</a:t>
            </a:r>
            <a:endParaRPr lang="en-US" sz="3200" b="1" dirty="0" smtClean="0"/>
          </a:p>
          <a:p>
            <a:endParaRPr lang="en-US" sz="3200" dirty="0" smtClean="0">
              <a:ea typeface="Arial" charset="0"/>
            </a:endParaRPr>
          </a:p>
          <a:p>
            <a:r>
              <a:rPr lang="en-US" sz="3200" dirty="0" smtClean="0">
                <a:ea typeface="Arial" charset="0"/>
              </a:rPr>
              <a:t>Evaluate and improve the </a:t>
            </a:r>
            <a:r>
              <a:rPr lang="en-US" sz="3200" b="1" dirty="0" smtClean="0">
                <a:ea typeface="Arial" charset="0"/>
              </a:rPr>
              <a:t>color scheme </a:t>
            </a:r>
            <a:r>
              <a:rPr lang="en-US" sz="3200" dirty="0" smtClean="0">
                <a:ea typeface="Arial" charset="0"/>
              </a:rPr>
              <a:t>of a website.</a:t>
            </a:r>
            <a:endParaRPr lang="en-US" sz="3200" dirty="0">
              <a:ea typeface="Arial" charset="0"/>
            </a:endParaRPr>
          </a:p>
          <a:p>
            <a:endParaRPr lang="en-US" dirty="0"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066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charset="-128"/>
              </a:rPr>
              <a:t>Why Does Color Matter?</a:t>
            </a:r>
            <a:endParaRPr lang="en-US" dirty="0">
              <a:ea typeface="ＭＳ Ｐゴシック" charset="-128"/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Arial" charset="0"/>
            </a:endParaRPr>
          </a:p>
          <a:p>
            <a:endParaRPr lang="en-US" dirty="0"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406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charset="-128"/>
              </a:rPr>
              <a:t>Why Does Color Matter?</a:t>
            </a:r>
            <a:endParaRPr lang="en-US" dirty="0">
              <a:ea typeface="ＭＳ Ｐゴシック" charset="-128"/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Identity</a:t>
            </a:r>
          </a:p>
          <a:p>
            <a:r>
              <a:rPr lang="en-US" dirty="0" smtClean="0">
                <a:ea typeface="Arial" charset="0"/>
              </a:rPr>
              <a:t>Affect</a:t>
            </a:r>
          </a:p>
          <a:p>
            <a:r>
              <a:rPr lang="en-US" dirty="0"/>
              <a:t>Emphasis on key UI elements / actions</a:t>
            </a:r>
          </a:p>
          <a:p>
            <a:r>
              <a:rPr lang="en-US" dirty="0" smtClean="0"/>
              <a:t>Metaphor</a:t>
            </a:r>
          </a:p>
          <a:p>
            <a:r>
              <a:rPr lang="en-US" dirty="0" smtClean="0">
                <a:ea typeface="Arial" charset="0"/>
              </a:rPr>
              <a:t>Aesthetics</a:t>
            </a:r>
          </a:p>
          <a:p>
            <a:r>
              <a:rPr lang="en-US" dirty="0" smtClean="0">
                <a:ea typeface="Arial" charset="0"/>
              </a:rPr>
              <a:t>Gender</a:t>
            </a:r>
            <a:r>
              <a:rPr lang="en-US" dirty="0" smtClean="0"/>
              <a:t> / Culture differences</a:t>
            </a:r>
          </a:p>
          <a:p>
            <a:r>
              <a:rPr lang="en-US" dirty="0"/>
              <a:t>Color blindness</a:t>
            </a:r>
          </a:p>
          <a:p>
            <a:endParaRPr lang="en-US" dirty="0">
              <a:ea typeface="Arial" charset="0"/>
            </a:endParaRPr>
          </a:p>
          <a:p>
            <a:endParaRPr lang="en-US" dirty="0"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178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914400"/>
            <a:ext cx="8839200" cy="552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0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Identity</a:t>
            </a:r>
            <a:endParaRPr lang="en-US" dirty="0"/>
          </a:p>
        </p:txBody>
      </p:sp>
      <p:pic>
        <p:nvPicPr>
          <p:cNvPr id="4" name="Picture 3" descr="Screen Shot 2015-04-03 at 9.43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1054100"/>
            <a:ext cx="6794500" cy="51440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0600" y="6430181"/>
            <a:ext cx="80754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printmediacentr.com</a:t>
            </a:r>
            <a:r>
              <a:rPr lang="en-US" sz="1600" dirty="0"/>
              <a:t>/2011/02/infographic-the-psychology-of-color-for-web-design/</a:t>
            </a:r>
          </a:p>
        </p:txBody>
      </p:sp>
    </p:spTree>
    <p:extLst>
      <p:ext uri="{BB962C8B-B14F-4D97-AF65-F5344CB8AC3E}">
        <p14:creationId xmlns:p14="http://schemas.microsoft.com/office/powerpoint/2010/main" val="72814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it-6893">
  <a:themeElements>
    <a:clrScheme name="mit-6893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mit-6893">
      <a:majorFont>
        <a:latin typeface="Arial Black"/>
        <a:ea typeface=""/>
        <a:cs typeface="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triangle" w="lg" len="lg"/>
        </a:ln>
        <a:effectLst/>
      </a:spPr>
      <a:bodyPr vert="horz" wrap="none" lIns="91440" tIns="45720" rIns="91440" bIns="45720" numCol="1" anchor="t" anchorCtr="1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triangle" w="lg" len="lg"/>
        </a:ln>
        <a:effectLst/>
      </a:spPr>
      <a:bodyPr vert="horz" wrap="none" lIns="91440" tIns="45720" rIns="91440" bIns="45720" numCol="1" anchor="t" anchorCtr="1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mit-6893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it-6893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t-6893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t-6893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t-6893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t-6893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t-6893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mit-6893</Template>
  <TotalTime>7952</TotalTime>
  <Words>936</Words>
  <Application>Microsoft Macintosh PowerPoint</Application>
  <PresentationFormat>Letter Paper (8.5x11 in)</PresentationFormat>
  <Paragraphs>205</Paragraphs>
  <Slides>25</Slides>
  <Notes>15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 Black</vt:lpstr>
      <vt:lpstr>Calibri</vt:lpstr>
      <vt:lpstr>Gill Sans</vt:lpstr>
      <vt:lpstr>ＭＳ Ｐゴシック</vt:lpstr>
      <vt:lpstr>Times New Roman</vt:lpstr>
      <vt:lpstr>Arial</vt:lpstr>
      <vt:lpstr>mit-6893</vt:lpstr>
      <vt:lpstr>16: Color</vt:lpstr>
      <vt:lpstr>UI Hall of Fame or Shame?</vt:lpstr>
      <vt:lpstr>PowerPoint Presentation</vt:lpstr>
      <vt:lpstr>PowerPoint Presentation</vt:lpstr>
      <vt:lpstr>Learning Objectives</vt:lpstr>
      <vt:lpstr>Why Does Color Matter?</vt:lpstr>
      <vt:lpstr>Why Does Color Matter?</vt:lpstr>
      <vt:lpstr>Identity</vt:lpstr>
      <vt:lpstr>Identity</vt:lpstr>
      <vt:lpstr>Metaphor &amp; Consistency</vt:lpstr>
      <vt:lpstr>Affect</vt:lpstr>
      <vt:lpstr>Culture</vt:lpstr>
      <vt:lpstr>Gender</vt:lpstr>
      <vt:lpstr>Gender</vt:lpstr>
      <vt:lpstr>Gender</vt:lpstr>
      <vt:lpstr>Color Perception by Demographics</vt:lpstr>
      <vt:lpstr>Human Vision Bugs</vt:lpstr>
      <vt:lpstr>Designing with color</vt:lpstr>
      <vt:lpstr>Activity: RGB and HSV Color Models</vt:lpstr>
      <vt:lpstr>Activity: Google’s Material Design</vt:lpstr>
      <vt:lpstr>Some Practical Tips</vt:lpstr>
      <vt:lpstr>Activity: Evaluate Color Schemes</vt:lpstr>
      <vt:lpstr>Useful Tools</vt:lpstr>
      <vt:lpstr>Activity: Improve Color Schemes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Microsoft Office User</cp:lastModifiedBy>
  <cp:revision>1070</cp:revision>
  <cp:lastPrinted>2012-03-09T12:04:57Z</cp:lastPrinted>
  <dcterms:created xsi:type="dcterms:W3CDTF">2014-04-04T13:58:59Z</dcterms:created>
  <dcterms:modified xsi:type="dcterms:W3CDTF">2015-04-03T18:13:22Z</dcterms:modified>
</cp:coreProperties>
</file>